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6" r:id="rId3"/>
    <p:sldId id="262" r:id="rId4"/>
    <p:sldId id="268" r:id="rId5"/>
    <p:sldId id="283" r:id="rId6"/>
    <p:sldId id="269" r:id="rId7"/>
    <p:sldId id="279" r:id="rId8"/>
    <p:sldId id="270" r:id="rId9"/>
    <p:sldId id="280" r:id="rId10"/>
    <p:sldId id="271" r:id="rId11"/>
    <p:sldId id="281" r:id="rId12"/>
    <p:sldId id="282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ters, MMW (Marloes)" initials="MM(" lastIdx="1" clrIdx="0">
    <p:extLst>
      <p:ext uri="{19B8F6BF-5375-455C-9EA6-DF929625EA0E}">
        <p15:presenceInfo xmlns:p15="http://schemas.microsoft.com/office/powerpoint/2012/main" userId="Musters, MMW (Marloes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26-3-2018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88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26-3-2018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3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26-3-2018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02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26-3-2018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0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26-3-2018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720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26-3-2018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26-3-2018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38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26-3-2018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95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26-3-2018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5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26-3-2018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26-3-2018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26-3-2018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26-3-2018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34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26-3-2018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20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80DE-6872-4D24-A46A-541D65934F97}" type="datetimeFigureOut">
              <a:rPr lang="nl-NL" smtClean="0"/>
              <a:t>26-3-2018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76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26-3-2018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5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nl/url?sa=i&amp;rct=j&amp;q=&amp;esrc=s&amp;source=images&amp;cd=&amp;cad=rja&amp;uact=8&amp;ved=2ahUKEwj28Pjkm4raAhXMfFAKHf53AvsQjRx6BAgAEAU&amp;url=http%3A%2F%2Ffokkesukkearchief.nl%2Fcartoon%2FFokke-en-Sukke-doen-belangrijk-wetenschappelijk-onderzoek-290510(2402)&amp;psig=AOvVaw1WWt0B-i1rFpo3bWWWqwy4&amp;ust=152216154753380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7874" y="2233749"/>
            <a:ext cx="9756000" cy="1753144"/>
          </a:xfrm>
        </p:spPr>
        <p:txBody>
          <a:bodyPr/>
          <a:lstStyle/>
          <a:p>
            <a:pPr algn="ctr"/>
            <a:r>
              <a:rPr lang="nl-NL" dirty="0" smtClean="0"/>
              <a:t>Onderzoeksvaardigheden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hoofd- en deelvragen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1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8160" y="378145"/>
            <a:ext cx="11303280" cy="54348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nl-NL" dirty="0" smtClean="0"/>
              <a:t>Zelf aan de slag!</a:t>
            </a:r>
          </a:p>
          <a:p>
            <a:pPr marL="0" indent="0" algn="ctr">
              <a:buNone/>
            </a:pPr>
            <a:endParaRPr lang="nl-NL" sz="2700" b="1" dirty="0"/>
          </a:p>
          <a:p>
            <a:pPr marL="0" indent="0" algn="ctr">
              <a:buNone/>
            </a:pPr>
            <a:endParaRPr lang="nl-NL" sz="2700" b="1" dirty="0" smtClean="0"/>
          </a:p>
          <a:p>
            <a:pPr marL="0" indent="0">
              <a:buNone/>
            </a:pPr>
            <a:r>
              <a:rPr lang="nl-NL" sz="2700" dirty="0" smtClean="0"/>
              <a:t>Formuleer een hoofdvraag bij jouw onderwerp</a:t>
            </a:r>
          </a:p>
          <a:p>
            <a:pPr marL="0" indent="0">
              <a:buNone/>
            </a:pPr>
            <a:endParaRPr lang="nl-NL" sz="2700" dirty="0"/>
          </a:p>
          <a:p>
            <a:pPr marL="0" indent="0">
              <a:buNone/>
            </a:pPr>
            <a:r>
              <a:rPr lang="nl-NL" sz="2700" dirty="0" smtClean="0"/>
              <a:t>Let op alle voorwaarden!</a:t>
            </a:r>
          </a:p>
          <a:p>
            <a:pPr marL="0" indent="0">
              <a:buNone/>
            </a:pPr>
            <a:endParaRPr lang="nl-NL" sz="2700" dirty="0"/>
          </a:p>
          <a:p>
            <a:pPr marL="0" indent="0">
              <a:buNone/>
            </a:pPr>
            <a:r>
              <a:rPr lang="nl-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Afgebakend </a:t>
            </a:r>
            <a:r>
              <a:rPr lang="nl-NL" sz="28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wie is de doelgroep, wat is de regio, wat is de sector?</a:t>
            </a:r>
            <a:endParaRPr lang="nl-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Eenduidig </a:t>
            </a:r>
            <a:r>
              <a:rPr lang="nl-NL" sz="28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de vraag bestaat uit één vraag</a:t>
            </a:r>
            <a:endParaRPr lang="nl-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Haalbaar </a:t>
            </a:r>
            <a:r>
              <a:rPr lang="nl-NL" sz="28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je hebt 80 uur de tijd om de vraag te beantwoorden</a:t>
            </a:r>
            <a:endParaRPr lang="nl-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Antwoord is geen ‘ja’ of ‘nee’ </a:t>
            </a:r>
            <a:r>
              <a:rPr lang="nl-NL" sz="28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formuleer een open vraag</a:t>
            </a:r>
            <a:endParaRPr lang="nl-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Het antwoord is niet op te zoeken, maar moet onderzocht worden</a:t>
            </a:r>
          </a:p>
          <a:p>
            <a:pPr marL="0" indent="0">
              <a:buNone/>
            </a:pPr>
            <a:endParaRPr lang="nl-NL" sz="2700" dirty="0" smtClean="0"/>
          </a:p>
        </p:txBody>
      </p:sp>
    </p:spTree>
    <p:extLst>
      <p:ext uri="{BB962C8B-B14F-4D97-AF65-F5344CB8AC3E}">
        <p14:creationId xmlns:p14="http://schemas.microsoft.com/office/powerpoint/2010/main" val="3493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8160" y="378145"/>
            <a:ext cx="11303280" cy="5434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Volgende week</a:t>
            </a:r>
          </a:p>
          <a:p>
            <a:pPr marL="0" indent="0" algn="ctr">
              <a:buNone/>
            </a:pPr>
            <a:endParaRPr lang="nl-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Deelvragen bij de hoofdvraag</a:t>
            </a:r>
          </a:p>
          <a:p>
            <a:pPr marL="0" indent="0">
              <a:buNone/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Onderzoeksmethodes 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700" dirty="0" smtClean="0"/>
          </a:p>
        </p:txBody>
      </p:sp>
    </p:spTree>
    <p:extLst>
      <p:ext uri="{BB962C8B-B14F-4D97-AF65-F5344CB8AC3E}">
        <p14:creationId xmlns:p14="http://schemas.microsoft.com/office/powerpoint/2010/main" val="4391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96389" y="1919941"/>
            <a:ext cx="10724605" cy="4402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dirty="0" smtClean="0"/>
              <a:t>Terugblik vorige bijeenkomsten</a:t>
            </a:r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r>
              <a:rPr lang="nl-NL" sz="3800" dirty="0" smtClean="0"/>
              <a:t>Vak </a:t>
            </a:r>
            <a:r>
              <a:rPr lang="nl-NL" sz="3800" dirty="0" smtClean="0">
                <a:sym typeface="Wingdings" panose="05000000000000000000" pitchFamily="2" charset="2"/>
              </a:rPr>
              <a:t> onderwerpen  literatuur</a:t>
            </a:r>
          </a:p>
          <a:p>
            <a:pPr marL="0" indent="0" algn="ctr">
              <a:buNone/>
            </a:pPr>
            <a:endParaRPr lang="nl-NL" sz="2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700" dirty="0" smtClean="0">
                <a:sym typeface="Wingdings" panose="05000000000000000000" pitchFamily="2" charset="2"/>
              </a:rPr>
              <a:t>Hoe heb je literatuur gezocht?</a:t>
            </a:r>
          </a:p>
          <a:p>
            <a:pPr marL="0" indent="0">
              <a:buNone/>
            </a:pPr>
            <a:r>
              <a:rPr lang="nl-NL" sz="2700" dirty="0" smtClean="0">
                <a:sym typeface="Wingdings" panose="05000000000000000000" pitchFamily="2" charset="2"/>
              </a:rPr>
              <a:t>Waar heb je op gelet? </a:t>
            </a:r>
          </a:p>
          <a:p>
            <a:pPr marL="0" indent="0">
              <a:buNone/>
            </a:pPr>
            <a:r>
              <a:rPr lang="nl-NL" sz="2700" dirty="0" smtClean="0">
                <a:sym typeface="Wingdings" panose="05000000000000000000" pitchFamily="2" charset="2"/>
              </a:rPr>
              <a:t>Wat bepaalde of een bron betrouwbaar en nuttig was?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sz="2700" b="1" dirty="0" smtClean="0"/>
          </a:p>
        </p:txBody>
      </p:sp>
    </p:spTree>
    <p:extLst>
      <p:ext uri="{BB962C8B-B14F-4D97-AF65-F5344CB8AC3E}">
        <p14:creationId xmlns:p14="http://schemas.microsoft.com/office/powerpoint/2010/main" val="35659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9035" y="2638019"/>
            <a:ext cx="12303742" cy="29790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3800" dirty="0"/>
          </a:p>
          <a:p>
            <a:pPr marL="0" indent="0">
              <a:buNone/>
            </a:pPr>
            <a:r>
              <a:rPr lang="nl-NL" sz="4100" b="1" dirty="0"/>
              <a:t>Vak </a:t>
            </a:r>
            <a:r>
              <a:rPr lang="nl-NL" sz="4100" b="1" dirty="0">
                <a:sym typeface="Wingdings" panose="05000000000000000000" pitchFamily="2" charset="2"/>
              </a:rPr>
              <a:t> onderwerpen  </a:t>
            </a:r>
            <a:r>
              <a:rPr lang="nl-NL" sz="4100" b="1" dirty="0" smtClean="0">
                <a:sym typeface="Wingdings" panose="05000000000000000000" pitchFamily="2" charset="2"/>
              </a:rPr>
              <a:t>literatuur  hoofdvraag</a:t>
            </a:r>
          </a:p>
          <a:p>
            <a:pPr marL="0" indent="0">
              <a:buNone/>
            </a:pPr>
            <a:endParaRPr lang="nl-NL" sz="3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3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24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fokke sukke onderzo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66" y="926372"/>
            <a:ext cx="8857828" cy="552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4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0" y="352696"/>
            <a:ext cx="11325496" cy="6035040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      Kies de beste hoofdvraag</a:t>
            </a:r>
          </a:p>
          <a:p>
            <a:pPr marL="0" indent="0" algn="ctr">
              <a:buNone/>
            </a:pPr>
            <a:endParaRPr lang="nl-NL" sz="2700" b="1" dirty="0"/>
          </a:p>
          <a:p>
            <a:pPr marL="0" indent="0">
              <a:buNone/>
            </a:pPr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Verwerkt 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de haven van Rotterdam wereldwijd de meeste containers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is de haven van Rotterdam zo belangrijk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is de betekenis van de haven van Rotterdam voor de Nederlandse economie?</a:t>
            </a:r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sz="2700" b="1" dirty="0" smtClean="0"/>
          </a:p>
        </p:txBody>
      </p:sp>
    </p:spTree>
    <p:extLst>
      <p:ext uri="{BB962C8B-B14F-4D97-AF65-F5344CB8AC3E}">
        <p14:creationId xmlns:p14="http://schemas.microsoft.com/office/powerpoint/2010/main" val="16220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0629" y="352696"/>
            <a:ext cx="11194867" cy="6035040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      Kies de beste hoofdvraag</a:t>
            </a:r>
          </a:p>
          <a:p>
            <a:pPr marL="0" indent="0" algn="ctr">
              <a:buNone/>
            </a:pPr>
            <a:endParaRPr lang="nl-NL" sz="2700" b="1" dirty="0"/>
          </a:p>
          <a:p>
            <a:pPr marL="0" indent="0">
              <a:buNone/>
            </a:pP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Verwerkt 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de haven van Rotterdam wereldwijd de meeste </a:t>
            </a: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containers?</a:t>
            </a:r>
          </a:p>
          <a:p>
            <a:pPr marL="0" indent="0">
              <a:buNone/>
            </a:pP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is de haven van Rotterdam zo belangrijk</a:t>
            </a: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is de betekenis van de haven van Rotterdam voor de Nederlandse economie?</a:t>
            </a: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sz="2700" b="1" dirty="0" smtClean="0"/>
          </a:p>
        </p:txBody>
      </p:sp>
      <p:sp>
        <p:nvSpPr>
          <p:cNvPr id="3" name="Tekstvak 2"/>
          <p:cNvSpPr txBox="1"/>
          <p:nvPr/>
        </p:nvSpPr>
        <p:spPr>
          <a:xfrm rot="20139204">
            <a:off x="9875520" y="2285999"/>
            <a:ext cx="1985554" cy="369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TE SMAL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 rot="20139204">
            <a:off x="9078238" y="3826447"/>
            <a:ext cx="1985554" cy="369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TE BREED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 rot="20139204">
            <a:off x="9613813" y="5845510"/>
            <a:ext cx="1985554" cy="369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GESCHIKT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65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19927" y="312831"/>
            <a:ext cx="9952428" cy="6323101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	Nog een keer</a:t>
            </a:r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206048" y="1745452"/>
            <a:ext cx="9943791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privacygevoelig is Facebook?</a:t>
            </a:r>
          </a:p>
          <a:p>
            <a:pPr>
              <a:lnSpc>
                <a:spcPct val="150000"/>
              </a:lnSpc>
            </a:pPr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invloed heeft Facebook op middelbare scholieren?</a:t>
            </a:r>
          </a:p>
          <a:p>
            <a:pPr>
              <a:lnSpc>
                <a:spcPct val="150000"/>
              </a:lnSpc>
            </a:pPr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goed werkt Facebook?</a:t>
            </a:r>
          </a:p>
          <a:p>
            <a:pPr>
              <a:lnSpc>
                <a:spcPct val="150000"/>
              </a:lnSpc>
            </a:pPr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het slim om je huis te kopen en verkopen via Facebook?</a:t>
            </a:r>
          </a:p>
        </p:txBody>
      </p:sp>
    </p:spTree>
    <p:extLst>
      <p:ext uri="{BB962C8B-B14F-4D97-AF65-F5344CB8AC3E}">
        <p14:creationId xmlns:p14="http://schemas.microsoft.com/office/powerpoint/2010/main" val="24984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19927" y="312831"/>
            <a:ext cx="9952428" cy="6323101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	Nog een keer</a:t>
            </a:r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302575" y="1974821"/>
            <a:ext cx="9943791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privacygevoelig is Facebook?</a:t>
            </a:r>
          </a:p>
          <a:p>
            <a:pPr>
              <a:lnSpc>
                <a:spcPct val="150000"/>
              </a:lnSpc>
            </a:pPr>
            <a:endParaRPr lang="nl-NL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invloed heeft Facebook op middelbare scholieren?</a:t>
            </a:r>
          </a:p>
          <a:p>
            <a:pPr>
              <a:lnSpc>
                <a:spcPct val="150000"/>
              </a:lnSpc>
            </a:pPr>
            <a:endParaRPr lang="nl-NL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nl-N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 werkt Facebook?</a:t>
            </a:r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l-NL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het slim om je huis te kopen en verkopen via Facebook?</a:t>
            </a:r>
          </a:p>
        </p:txBody>
      </p:sp>
      <p:sp>
        <p:nvSpPr>
          <p:cNvPr id="6" name="Tekstvak 5"/>
          <p:cNvSpPr txBox="1"/>
          <p:nvPr/>
        </p:nvSpPr>
        <p:spPr>
          <a:xfrm rot="20139204">
            <a:off x="9296765" y="3481044"/>
            <a:ext cx="1985554" cy="369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GESCHIKT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 rot="20139204">
            <a:off x="4703365" y="4836945"/>
            <a:ext cx="1985554" cy="369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SUBJECTIEF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 rot="20139204">
            <a:off x="9726970" y="5893282"/>
            <a:ext cx="1890772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TWEE VRAGEN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 rot="20139204">
            <a:off x="5683982" y="2210983"/>
            <a:ext cx="1985554" cy="369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ONDUIDELIJK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8160" y="378145"/>
            <a:ext cx="11786606" cy="59181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	     Waar voldoet een goede hoofdvraag aan?</a:t>
            </a:r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r>
              <a:rPr lang="nl-N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Afgebakend </a:t>
            </a:r>
            <a:r>
              <a:rPr lang="nl-NL" sz="2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wie is de doelgroep, wat is de regio, wat is de sector?</a:t>
            </a:r>
            <a:endParaRPr lang="nl-NL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Eenduidig </a:t>
            </a:r>
            <a:r>
              <a:rPr lang="nl-NL" sz="2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de vraag bestaat uit één vraag</a:t>
            </a:r>
            <a:endParaRPr lang="nl-NL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Haalbaar </a:t>
            </a:r>
            <a:r>
              <a:rPr lang="nl-NL" sz="2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je hebt 80 uur de tijd om de vraag te beantwoorden</a:t>
            </a:r>
            <a:endParaRPr lang="nl-NL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Antwoord is geen ‘ja’ of ‘nee’ </a:t>
            </a:r>
            <a:r>
              <a:rPr lang="nl-NL" sz="25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formuleer een open vraag</a:t>
            </a:r>
            <a:endParaRPr lang="nl-NL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Het antwoord is niet op te zoeken, maar moet onderzocht worden</a:t>
            </a:r>
          </a:p>
          <a:p>
            <a:pPr marL="0" indent="0">
              <a:buNone/>
            </a:pPr>
            <a:endParaRPr lang="nl-NL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5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eelvragen</a:t>
            </a:r>
            <a:r>
              <a:rPr lang="nl-N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gebruik je om het beantwoorden van de hoofdvraag in stukken te delen. </a:t>
            </a:r>
          </a:p>
          <a:p>
            <a:pPr marL="0" indent="0">
              <a:buNone/>
            </a:pPr>
            <a:endParaRPr lang="nl-NL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Kies natuurlijk altijd een vraag die je zelf interessant vindt en overleg met je begeleider!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700" b="1" dirty="0" smtClean="0"/>
          </a:p>
        </p:txBody>
      </p:sp>
    </p:spTree>
    <p:extLst>
      <p:ext uri="{BB962C8B-B14F-4D97-AF65-F5344CB8AC3E}">
        <p14:creationId xmlns:p14="http://schemas.microsoft.com/office/powerpoint/2010/main" val="24522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CDAEB464-8CCD-4770-A6BB-6F142563692B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8DAC916E-DCC3-418F-A5F7-DA176ABC9E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Mondriaan</Template>
  <TotalTime>97</TotalTime>
  <Words>274</Words>
  <Application>Microsoft Office PowerPoint</Application>
  <PresentationFormat>Breedbeeld</PresentationFormat>
  <Paragraphs>91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Wingdings</vt:lpstr>
      <vt:lpstr>Mondriaan rood</vt:lpstr>
      <vt:lpstr>Mondriaan wit</vt:lpstr>
      <vt:lpstr>Onderzoeksvaardigheden hoofd- en deelvragen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Oefening spreekvaardigheid</dc:title>
  <dc:creator>Musters, MMW (Marloes)</dc:creator>
  <cp:lastModifiedBy>Musters, MMW (Marloes)</cp:lastModifiedBy>
  <cp:revision>15</cp:revision>
  <dcterms:created xsi:type="dcterms:W3CDTF">2018-01-12T07:46:41Z</dcterms:created>
  <dcterms:modified xsi:type="dcterms:W3CDTF">2018-03-26T14:39:58Z</dcterms:modified>
</cp:coreProperties>
</file>